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2" r:id="rId6"/>
    <p:sldId id="268" r:id="rId7"/>
    <p:sldId id="269" r:id="rId8"/>
    <p:sldId id="272" r:id="rId9"/>
    <p:sldId id="264" r:id="rId10"/>
    <p:sldId id="265" r:id="rId11"/>
    <p:sldId id="266" r:id="rId12"/>
    <p:sldId id="270" r:id="rId13"/>
    <p:sldId id="271" r:id="rId14"/>
  </p:sldIdLst>
  <p:sldSz cx="9144000" cy="6858000" type="screen4x3"/>
  <p:notesSz cx="7086600" cy="90249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E9E"/>
    <a:srgbClr val="124456"/>
    <a:srgbClr val="E9A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9ABEC8-ADAF-49A1-AE77-45E35966C1B2}" v="90" dt="2021-06-29T10:55:47.0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3CCB-56C7-4E72-8B8A-B7A3F4E8DD32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214F-1773-4CEB-8FBA-7FC4A34752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560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3CCB-56C7-4E72-8B8A-B7A3F4E8DD32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214F-1773-4CEB-8FBA-7FC4A34752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31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3CCB-56C7-4E72-8B8A-B7A3F4E8DD32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214F-1773-4CEB-8FBA-7FC4A34752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76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3CCB-56C7-4E72-8B8A-B7A3F4E8DD32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214F-1773-4CEB-8FBA-7FC4A34752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060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3CCB-56C7-4E72-8B8A-B7A3F4E8DD32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214F-1773-4CEB-8FBA-7FC4A34752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727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3CCB-56C7-4E72-8B8A-B7A3F4E8DD32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214F-1773-4CEB-8FBA-7FC4A34752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132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3CCB-56C7-4E72-8B8A-B7A3F4E8DD32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214F-1773-4CEB-8FBA-7FC4A34752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7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3CCB-56C7-4E72-8B8A-B7A3F4E8DD32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214F-1773-4CEB-8FBA-7FC4A34752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76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3CCB-56C7-4E72-8B8A-B7A3F4E8DD32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214F-1773-4CEB-8FBA-7FC4A34752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25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3CCB-56C7-4E72-8B8A-B7A3F4E8DD32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214F-1773-4CEB-8FBA-7FC4A34752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306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3CCB-56C7-4E72-8B8A-B7A3F4E8DD32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214F-1773-4CEB-8FBA-7FC4A34752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23CCB-56C7-4E72-8B8A-B7A3F4E8DD32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E214F-1773-4CEB-8FBA-7FC4A34752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25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Zoe.Larder@gloucester.gov.u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2A90A2-6653-4D7C-B070-4BBE6C54F5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3BAD04-E614-4C16-8360-019FCF004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8262707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1545EE-7277-40E5-B11C-870112FC3B5F}"/>
              </a:ext>
            </a:extLst>
          </p:cNvPr>
          <p:cNvSpPr txBox="1"/>
          <p:nvPr/>
        </p:nvSpPr>
        <p:spPr>
          <a:xfrm>
            <a:off x="630936" y="4199861"/>
            <a:ext cx="6642044" cy="13368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Gloucester’s Summer Passport Sponsorship Pack 2021</a:t>
            </a: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45A16EAA-E4B9-415E-8CC5-FF1902177D1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0111">
            <a:off x="3016409" y="2105749"/>
            <a:ext cx="1722242" cy="75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65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DF53-6390-4528-BDA9-D3915C98A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solidFill>
                  <a:srgbClr val="12445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Gloucester’s Summer Passport</a:t>
            </a:r>
            <a:br>
              <a:rPr lang="en-GB" sz="3200" b="1" dirty="0">
                <a:solidFill>
                  <a:srgbClr val="12445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</a:br>
            <a:endParaRPr lang="en-GB" sz="3200" dirty="0">
              <a:solidFill>
                <a:srgbClr val="124456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C7B6C-4BD0-4663-8057-F309B7765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77653"/>
            <a:ext cx="7886700" cy="2030821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/>
              <a:t>For more information or to secure your place as a sponsor, please contact:</a:t>
            </a:r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buNone/>
            </a:pPr>
            <a:r>
              <a:rPr lang="en-US" u="sng" dirty="0">
                <a:hlinkClick r:id="rId2"/>
              </a:rPr>
              <a:t>Zoe.Larder@gloucester.gov.uk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Deadline for sponsorship confirmation is </a:t>
            </a:r>
            <a:r>
              <a:rPr lang="en-US"/>
              <a:t>9 July 2021</a:t>
            </a:r>
            <a:endParaRPr lang="en-US">
              <a:cs typeface="Calibri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54D7B6-9837-4401-80C5-6D44C176DE37}"/>
              </a:ext>
            </a:extLst>
          </p:cNvPr>
          <p:cNvCxnSpPr/>
          <p:nvPr/>
        </p:nvCxnSpPr>
        <p:spPr>
          <a:xfrm>
            <a:off x="628650" y="1371425"/>
            <a:ext cx="8070209" cy="0"/>
          </a:xfrm>
          <a:prstGeom prst="line">
            <a:avLst/>
          </a:prstGeom>
          <a:ln w="19050">
            <a:solidFill>
              <a:srgbClr val="124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C02BFBE-94AE-4FC7-8133-DB14C9B37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4141"/>
            <a:ext cx="9144000" cy="1913859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B4F5A19-C9B4-48AE-86F2-4A4CD347C9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78" y="5531812"/>
            <a:ext cx="2204484" cy="9610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BA5B8A-5A06-4D98-A741-A1862BC18D02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 rot="19587995">
            <a:off x="2919671" y="5671315"/>
            <a:ext cx="1058136" cy="45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28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DF53-6390-4528-BDA9-D3915C98A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64508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solidFill>
                  <a:srgbClr val="12445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Gloucester’s Summer Passport</a:t>
            </a:r>
            <a:br>
              <a:rPr lang="en-GB" sz="3200" b="1" dirty="0">
                <a:solidFill>
                  <a:srgbClr val="12445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</a:br>
            <a:endParaRPr lang="en-GB" sz="3200" dirty="0">
              <a:solidFill>
                <a:srgbClr val="124456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C7B6C-4BD0-4663-8057-F309B7765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087"/>
            <a:ext cx="7886700" cy="3203928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7200" b="1" dirty="0">
                <a:latin typeface="Arial"/>
                <a:cs typeface="Arial"/>
              </a:rPr>
              <a:t>Aim: 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7200" dirty="0">
                <a:latin typeface="Arial"/>
                <a:cs typeface="Arial"/>
              </a:rPr>
              <a:t>Encourage repeat visits to the City for both residents and tourists, or visits to multiple locations throughout the City for single day visitors. 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7200" b="1" dirty="0">
                <a:latin typeface="Arial"/>
                <a:cs typeface="Arial"/>
              </a:rPr>
              <a:t>How</a:t>
            </a:r>
            <a:r>
              <a:rPr lang="en-US" sz="7200" dirty="0">
                <a:latin typeface="Arial"/>
                <a:cs typeface="Arial"/>
              </a:rPr>
              <a:t>: 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7200" dirty="0">
                <a:latin typeface="Arial"/>
                <a:cs typeface="Arial"/>
              </a:rPr>
              <a:t>By creating a loyalty style card, whereby people can visit multiple venues/businesses throughout the City and collect a sticker from each place they visit to complete their ‘sticker collection.’ Once completed they can take their card to the TIC to collect their prize. Suggest 8 stickers needed for completing their passport from the 20 partners involved.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54D7B6-9837-4401-80C5-6D44C176DE37}"/>
              </a:ext>
            </a:extLst>
          </p:cNvPr>
          <p:cNvCxnSpPr/>
          <p:nvPr/>
        </p:nvCxnSpPr>
        <p:spPr>
          <a:xfrm>
            <a:off x="721453" y="1076814"/>
            <a:ext cx="8070209" cy="0"/>
          </a:xfrm>
          <a:prstGeom prst="line">
            <a:avLst/>
          </a:prstGeom>
          <a:ln w="19050">
            <a:solidFill>
              <a:srgbClr val="124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C02BFBE-94AE-4FC7-8133-DB14C9B37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9267"/>
            <a:ext cx="9144000" cy="1913859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B4F5A19-C9B4-48AE-86F2-4A4CD347C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78" y="5531812"/>
            <a:ext cx="2204484" cy="9610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BA5B8A-5A06-4D98-A741-A1862BC18D0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 rot="19560000">
            <a:off x="2917156" y="5496442"/>
            <a:ext cx="1058136" cy="45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857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DF53-6390-4528-BDA9-D3915C98A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64508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solidFill>
                  <a:srgbClr val="12445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Gloucester’s Summer Passport</a:t>
            </a:r>
            <a:br>
              <a:rPr lang="en-GB" sz="3200" b="1" dirty="0">
                <a:solidFill>
                  <a:srgbClr val="12445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</a:br>
            <a:endParaRPr lang="en-GB" sz="3200" dirty="0">
              <a:solidFill>
                <a:srgbClr val="124456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C7B6C-4BD0-4663-8057-F309B7765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087"/>
            <a:ext cx="7886700" cy="3203928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 marL="0" indent="0" algn="l" rtl="0" fontAlgn="base">
              <a:lnSpc>
                <a:spcPct val="120000"/>
              </a:lnSpc>
              <a:buNone/>
            </a:pPr>
            <a:r>
              <a:rPr lang="en-US" sz="8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Impact:</a:t>
            </a:r>
            <a:r>
              <a:rPr lang="en-US" sz="8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 rtl="0" fontAlgn="base">
              <a:lnSpc>
                <a:spcPct val="120000"/>
              </a:lnSpc>
            </a:pPr>
            <a:r>
              <a:rPr lang="en-US" sz="8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Provides Digital and Social Campaign content for the summer. </a:t>
            </a:r>
          </a:p>
          <a:p>
            <a:pPr algn="l" rtl="0" fontAlgn="base">
              <a:lnSpc>
                <a:spcPct val="120000"/>
              </a:lnSpc>
            </a:pPr>
            <a:r>
              <a:rPr lang="en-US" sz="8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Encourages repeat visitors. </a:t>
            </a:r>
          </a:p>
          <a:p>
            <a:pPr algn="l" rtl="0" fontAlgn="base">
              <a:lnSpc>
                <a:spcPct val="120000"/>
              </a:lnSpc>
            </a:pPr>
            <a:r>
              <a:rPr lang="en-US" sz="8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Encourages visitors to spread and spend throughout the City. </a:t>
            </a:r>
          </a:p>
          <a:p>
            <a:pPr algn="l" rtl="0" fontAlgn="base">
              <a:lnSpc>
                <a:spcPct val="120000"/>
              </a:lnSpc>
            </a:pPr>
            <a:r>
              <a:rPr lang="en-US" sz="8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Lanyards will be worn, creating walking adverts and conversation starters, word of mouth campaign promotion. </a:t>
            </a:r>
          </a:p>
          <a:p>
            <a:pPr algn="l" rtl="0" fontAlgn="base">
              <a:lnSpc>
                <a:spcPct val="120000"/>
              </a:lnSpc>
            </a:pPr>
            <a:r>
              <a:rPr lang="en-US" sz="8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Water bottles will also be visual adverts when in use at school, sports events etc. 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</a:br>
            <a:endParaRPr lang="en-US" sz="5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54D7B6-9837-4401-80C5-6D44C176DE37}"/>
              </a:ext>
            </a:extLst>
          </p:cNvPr>
          <p:cNvCxnSpPr/>
          <p:nvPr/>
        </p:nvCxnSpPr>
        <p:spPr>
          <a:xfrm>
            <a:off x="721453" y="1076814"/>
            <a:ext cx="8070209" cy="0"/>
          </a:xfrm>
          <a:prstGeom prst="line">
            <a:avLst/>
          </a:prstGeom>
          <a:ln w="19050">
            <a:solidFill>
              <a:srgbClr val="124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C02BFBE-94AE-4FC7-8133-DB14C9B37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9267"/>
            <a:ext cx="9144000" cy="1913859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B4F5A19-C9B4-48AE-86F2-4A4CD347C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78" y="5531812"/>
            <a:ext cx="2204484" cy="9610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BA5B8A-5A06-4D98-A741-A1862BC18D0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 rot="19587995">
            <a:off x="2878574" y="5496442"/>
            <a:ext cx="1058136" cy="45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69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DF53-6390-4528-BDA9-D3915C98A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64508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solidFill>
                  <a:srgbClr val="12445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Gloucester’s Summer Passport</a:t>
            </a:r>
            <a:br>
              <a:rPr lang="en-GB" sz="3200" b="1" dirty="0">
                <a:solidFill>
                  <a:srgbClr val="12445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</a:br>
            <a:endParaRPr lang="en-GB" sz="3200" dirty="0">
              <a:solidFill>
                <a:srgbClr val="124456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C7B6C-4BD0-4663-8057-F309B7765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9587"/>
            <a:ext cx="7886700" cy="3203928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 marL="0" indent="0" algn="l" rtl="0" fontAlgn="base">
              <a:lnSpc>
                <a:spcPct val="120000"/>
              </a:lnSpc>
              <a:buNone/>
            </a:pPr>
            <a:r>
              <a:rPr lang="en-US" sz="7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Duration:</a:t>
            </a:r>
            <a:r>
              <a:rPr lang="en-US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 rtl="0" fontAlgn="base">
              <a:lnSpc>
                <a:spcPct val="120000"/>
              </a:lnSpc>
            </a:pPr>
            <a:r>
              <a:rPr lang="en-US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Event to run from mid-July until the beginning of September – School Holidays</a:t>
            </a:r>
          </a:p>
          <a:p>
            <a:pPr marL="0" indent="0" algn="l" rtl="0" fontAlgn="base">
              <a:lnSpc>
                <a:spcPct val="120000"/>
              </a:lnSpc>
              <a:buNone/>
            </a:pPr>
            <a:r>
              <a:rPr lang="en-US" sz="7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Partner Involvement</a:t>
            </a:r>
            <a:r>
              <a:rPr lang="en-US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</a:p>
          <a:p>
            <a:pPr algn="l" rtl="0" fontAlgn="base">
              <a:lnSpc>
                <a:spcPct val="120000"/>
              </a:lnSpc>
            </a:pPr>
            <a:r>
              <a:rPr lang="en-US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Businesses and attractions to become ‘sticker destinations.’ These partners would each have sheets of their sticker to hand out to the children who came in to collect – the view is that this drives traffic to each location, increasing awareness, spend and visitor numbers. </a:t>
            </a:r>
          </a:p>
          <a:p>
            <a:pPr algn="l" rtl="0" fontAlgn="base">
              <a:lnSpc>
                <a:spcPct val="120000"/>
              </a:lnSpc>
            </a:pPr>
            <a:r>
              <a:rPr lang="en-US" sz="7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Partner involved would sponsor the sticker for their business</a:t>
            </a:r>
          </a:p>
          <a:p>
            <a:pPr marL="0" indent="0" algn="l" rtl="0" fontAlgn="base">
              <a:lnSpc>
                <a:spcPct val="120000"/>
              </a:lnSpc>
              <a:buNone/>
            </a:pPr>
            <a:r>
              <a:rPr lang="en-US" sz="7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NB. Logo and Branding for the event still TBC</a:t>
            </a:r>
          </a:p>
          <a:p>
            <a:pPr algn="l" rtl="0" fontAlgn="base">
              <a:lnSpc>
                <a:spcPct val="120000"/>
              </a:lnSpc>
            </a:pPr>
            <a:endParaRPr lang="en-US" sz="7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lnSpc>
                <a:spcPct val="120000"/>
              </a:lnSpc>
            </a:pPr>
            <a:endParaRPr lang="en-US" sz="7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lnSpc>
                <a:spcPct val="120000"/>
              </a:lnSpc>
            </a:pPr>
            <a:endParaRPr lang="en-US" sz="7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lnSpc>
                <a:spcPct val="120000"/>
              </a:lnSpc>
            </a:pPr>
            <a:br>
              <a:rPr lang="en-US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</a:br>
            <a:endParaRPr lang="en-US" sz="5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54D7B6-9837-4401-80C5-6D44C176DE37}"/>
              </a:ext>
            </a:extLst>
          </p:cNvPr>
          <p:cNvCxnSpPr/>
          <p:nvPr/>
        </p:nvCxnSpPr>
        <p:spPr>
          <a:xfrm>
            <a:off x="721453" y="1076814"/>
            <a:ext cx="8070209" cy="0"/>
          </a:xfrm>
          <a:prstGeom prst="line">
            <a:avLst/>
          </a:prstGeom>
          <a:ln w="19050">
            <a:solidFill>
              <a:srgbClr val="124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C02BFBE-94AE-4FC7-8133-DB14C9B37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9267"/>
            <a:ext cx="9144000" cy="1913859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B4F5A19-C9B4-48AE-86F2-4A4CD347C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78" y="5531812"/>
            <a:ext cx="2204484" cy="9610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BA5B8A-5A06-4D98-A741-A1862BC18D0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 rot="19587995">
            <a:off x="2940218" y="5496441"/>
            <a:ext cx="1058136" cy="45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24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DF53-6390-4528-BDA9-D3915C98A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64508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solidFill>
                  <a:srgbClr val="12445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Gloucester’s Summer Passport</a:t>
            </a:r>
            <a:br>
              <a:rPr lang="en-GB" sz="3200" b="1" dirty="0">
                <a:solidFill>
                  <a:srgbClr val="12445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</a:br>
            <a:endParaRPr lang="en-GB" sz="3200" dirty="0">
              <a:solidFill>
                <a:srgbClr val="124456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C7B6C-4BD0-4663-8057-F309B7765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9587"/>
            <a:ext cx="7886700" cy="3203928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 marL="0" indent="0" algn="l" rtl="0" fontAlgn="base">
              <a:lnSpc>
                <a:spcPct val="120000"/>
              </a:lnSpc>
              <a:buNone/>
            </a:pPr>
            <a:r>
              <a:rPr lang="en-US" sz="7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recent mini-campaign we ran s</a:t>
            </a:r>
            <a:r>
              <a:rPr lang="en-US" sz="7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 the following:</a:t>
            </a:r>
          </a:p>
          <a:p>
            <a:pPr marL="0" indent="0" algn="l" rtl="0" fontAlgn="base">
              <a:lnSpc>
                <a:spcPct val="120000"/>
              </a:lnSpc>
              <a:buNone/>
            </a:pPr>
            <a:r>
              <a:rPr lang="en-US" sz="7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Organic Reach on Social Media in excess of 6.5k</a:t>
            </a:r>
          </a:p>
          <a:p>
            <a:pPr marL="0" indent="0" algn="l" rtl="0" fontAlgn="base">
              <a:lnSpc>
                <a:spcPct val="120000"/>
              </a:lnSpc>
              <a:buNone/>
            </a:pPr>
            <a:r>
              <a:rPr lang="en-US" sz="7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Paid Boost on Social Media had a reach of 27k</a:t>
            </a:r>
          </a:p>
          <a:p>
            <a:pPr marL="0" indent="0" algn="l" rtl="0" fontAlgn="base">
              <a:lnSpc>
                <a:spcPct val="120000"/>
              </a:lnSpc>
              <a:buNone/>
            </a:pPr>
            <a:r>
              <a:rPr lang="en-US" sz="7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332 Engaged on Social Media with the Campaign</a:t>
            </a:r>
          </a:p>
          <a:p>
            <a:pPr marL="0" indent="0" algn="l" rtl="0" fontAlgn="base">
              <a:lnSpc>
                <a:spcPct val="120000"/>
              </a:lnSpc>
              <a:buNone/>
            </a:pPr>
            <a:r>
              <a:rPr lang="en-US" sz="7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191 Landing </a:t>
            </a:r>
            <a:r>
              <a:rPr lang="en-US" sz="7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Views</a:t>
            </a:r>
          </a:p>
          <a:p>
            <a:pPr marL="0" indent="0" algn="l" rtl="0" fontAlgn="base">
              <a:lnSpc>
                <a:spcPct val="120000"/>
              </a:lnSpc>
              <a:buNone/>
            </a:pPr>
            <a:r>
              <a:rPr lang="en-US" sz="7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predict the impac</a:t>
            </a:r>
            <a:r>
              <a:rPr lang="en-US" sz="7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of the Summer Passport to have a greater impact.</a:t>
            </a:r>
          </a:p>
          <a:p>
            <a:pPr marL="0" indent="0" algn="l" rtl="0" fontAlgn="base">
              <a:lnSpc>
                <a:spcPct val="120000"/>
              </a:lnSpc>
              <a:buNone/>
            </a:pPr>
            <a:endParaRPr lang="en-US" sz="320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 fontAlgn="base">
              <a:lnSpc>
                <a:spcPct val="12000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Gloucester currently has 37k followers on Social Media Channels, and on average 20k users per month to our website.</a:t>
            </a:r>
          </a:p>
          <a:p>
            <a:pPr marL="0" indent="0" algn="l" rtl="0" fontAlgn="base">
              <a:lnSpc>
                <a:spcPct val="120000"/>
              </a:lnSpc>
              <a:buNone/>
            </a:pPr>
            <a:endParaRPr lang="en-US" sz="720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 fontAlgn="base">
              <a:lnSpc>
                <a:spcPct val="120000"/>
              </a:lnSpc>
              <a:buNone/>
            </a:pPr>
            <a:endParaRPr lang="en-US" sz="7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lnSpc>
                <a:spcPct val="120000"/>
              </a:lnSpc>
            </a:pPr>
            <a:endParaRPr lang="en-US" sz="7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lnSpc>
                <a:spcPct val="120000"/>
              </a:lnSpc>
            </a:pPr>
            <a:endParaRPr lang="en-US" sz="7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lnSpc>
                <a:spcPct val="120000"/>
              </a:lnSpc>
            </a:pPr>
            <a:endParaRPr lang="en-US" sz="7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lnSpc>
                <a:spcPct val="120000"/>
              </a:lnSpc>
            </a:pPr>
            <a:br>
              <a:rPr lang="en-US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</a:br>
            <a:endParaRPr lang="en-US" sz="5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54D7B6-9837-4401-80C5-6D44C176DE37}"/>
              </a:ext>
            </a:extLst>
          </p:cNvPr>
          <p:cNvCxnSpPr/>
          <p:nvPr/>
        </p:nvCxnSpPr>
        <p:spPr>
          <a:xfrm>
            <a:off x="721453" y="1076814"/>
            <a:ext cx="8070209" cy="0"/>
          </a:xfrm>
          <a:prstGeom prst="line">
            <a:avLst/>
          </a:prstGeom>
          <a:ln w="19050">
            <a:solidFill>
              <a:srgbClr val="124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C02BFBE-94AE-4FC7-8133-DB14C9B37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9267"/>
            <a:ext cx="9144000" cy="1913859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B4F5A19-C9B4-48AE-86F2-4A4CD347C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78" y="5531812"/>
            <a:ext cx="2204484" cy="9610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BA5B8A-5A06-4D98-A741-A1862BC18D0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 rot="19587995">
            <a:off x="2940218" y="5496441"/>
            <a:ext cx="1058136" cy="45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27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DF53-6390-4528-BDA9-D3915C98A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solidFill>
                  <a:srgbClr val="12445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Gloucester’s Summer Passport</a:t>
            </a:r>
            <a:br>
              <a:rPr lang="en-GB" sz="3200" b="1" dirty="0">
                <a:solidFill>
                  <a:srgbClr val="12445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en-GB" sz="3200" b="1" dirty="0">
                <a:solidFill>
                  <a:srgbClr val="12445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Platinum Sponsor - £2,750 </a:t>
            </a:r>
            <a:r>
              <a:rPr lang="en-GB" sz="1200" b="1" dirty="0">
                <a:solidFill>
                  <a:srgbClr val="12445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(1 available)</a:t>
            </a:r>
            <a:endParaRPr lang="en-GB" sz="3200" dirty="0">
              <a:solidFill>
                <a:srgbClr val="124456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C7B6C-4BD0-4663-8057-F309B7765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77653"/>
            <a:ext cx="7886700" cy="260136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Logo and branding on Lanyard and ‘Passport’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Acknowledgement on press releases and media opportunities</a:t>
            </a:r>
          </a:p>
          <a:p>
            <a:pPr>
              <a:spcAft>
                <a:spcPts val="6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Logo on Gloucester’s Summer Passport Page on the Visit Gloucester website </a:t>
            </a:r>
          </a:p>
          <a:p>
            <a:pPr>
              <a:spcAft>
                <a:spcPts val="6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Logo on Social Media Advertising </a:t>
            </a:r>
          </a:p>
          <a:p>
            <a:pPr marL="0" indent="0">
              <a:spcAft>
                <a:spcPts val="600"/>
              </a:spcAft>
              <a:buNone/>
            </a:pPr>
            <a:endParaRPr lang="en-GB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NB. Initial quantities to be produced 1000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54D7B6-9837-4401-80C5-6D44C176DE37}"/>
              </a:ext>
            </a:extLst>
          </p:cNvPr>
          <p:cNvCxnSpPr/>
          <p:nvPr/>
        </p:nvCxnSpPr>
        <p:spPr>
          <a:xfrm>
            <a:off x="721453" y="1619075"/>
            <a:ext cx="8070209" cy="0"/>
          </a:xfrm>
          <a:prstGeom prst="line">
            <a:avLst/>
          </a:prstGeom>
          <a:ln w="19050">
            <a:solidFill>
              <a:srgbClr val="124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C02BFBE-94AE-4FC7-8133-DB14C9B37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4141"/>
            <a:ext cx="9144000" cy="1913859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B4F5A19-C9B4-48AE-86F2-4A4CD347C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78" y="5531812"/>
            <a:ext cx="2204484" cy="9610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BA5B8A-5A06-4D98-A741-A1862BC18D0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 rot="19587995">
            <a:off x="2950493" y="5671315"/>
            <a:ext cx="1058136" cy="4595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3F8F6F-F018-4295-AA62-C90D29CD759F}"/>
              </a:ext>
            </a:extLst>
          </p:cNvPr>
          <p:cNvSpPr txBox="1"/>
          <p:nvPr/>
        </p:nvSpPr>
        <p:spPr>
          <a:xfrm rot="-1380000">
            <a:off x="991169" y="2246552"/>
            <a:ext cx="6752229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600">
                <a:solidFill>
                  <a:srgbClr val="FF0000"/>
                </a:solidFill>
              </a:rPr>
              <a:t>Sponsor Confirmed</a:t>
            </a:r>
          </a:p>
        </p:txBody>
      </p:sp>
    </p:spTree>
    <p:extLst>
      <p:ext uri="{BB962C8B-B14F-4D97-AF65-F5344CB8AC3E}">
        <p14:creationId xmlns:p14="http://schemas.microsoft.com/office/powerpoint/2010/main" val="2799399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DF53-6390-4528-BDA9-D3915C98A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solidFill>
                  <a:srgbClr val="12445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Gloucester’s Summer Passport</a:t>
            </a:r>
            <a:br>
              <a:rPr lang="en-GB" sz="3200" b="1" dirty="0">
                <a:solidFill>
                  <a:srgbClr val="12445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en-GB" sz="3200" b="1" dirty="0">
                <a:solidFill>
                  <a:srgbClr val="12445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Gold Sponsor - £2,250 </a:t>
            </a:r>
            <a:r>
              <a:rPr lang="en-GB" sz="1100" b="1" dirty="0">
                <a:solidFill>
                  <a:srgbClr val="12445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(1 available)</a:t>
            </a:r>
            <a:endParaRPr lang="en-GB" sz="1100" dirty="0">
              <a:solidFill>
                <a:srgbClr val="124456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C7B6C-4BD0-4663-8057-F309B7765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77653"/>
            <a:ext cx="7886700" cy="2616741"/>
          </a:xfrm>
          <a:solidFill>
            <a:schemeClr val="bg1"/>
          </a:solidFill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Logo and branding on an aluminium water bottle, which children will collect as a reward for completing their sticker passport</a:t>
            </a:r>
          </a:p>
          <a:p>
            <a:pPr>
              <a:lnSpc>
                <a:spcPct val="120000"/>
              </a:lnSpc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Acknowledgement on press releases and media opportunities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Logo on Gloucester’s Summer Passport Page on the Visit Gloucester website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Logo on Social Media Advertising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NB. Initial quantities to be produced 1000</a:t>
            </a:r>
            <a:endParaRPr lang="en-GB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GB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54D7B6-9837-4401-80C5-6D44C176DE37}"/>
              </a:ext>
            </a:extLst>
          </p:cNvPr>
          <p:cNvCxnSpPr/>
          <p:nvPr/>
        </p:nvCxnSpPr>
        <p:spPr>
          <a:xfrm>
            <a:off x="721453" y="1619075"/>
            <a:ext cx="8070209" cy="0"/>
          </a:xfrm>
          <a:prstGeom prst="line">
            <a:avLst/>
          </a:prstGeom>
          <a:ln w="19050">
            <a:solidFill>
              <a:srgbClr val="124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C02BFBE-94AE-4FC7-8133-DB14C9B37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4141"/>
            <a:ext cx="9144000" cy="1913859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B4F5A19-C9B4-48AE-86F2-4A4CD347C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78" y="5531812"/>
            <a:ext cx="2204484" cy="9610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BA5B8A-5A06-4D98-A741-A1862BC18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587995">
            <a:off x="2878574" y="5496442"/>
            <a:ext cx="1058136" cy="45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73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DF53-6390-4528-BDA9-D3915C98A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solidFill>
                  <a:srgbClr val="12445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Gloucester’s Summer Passport</a:t>
            </a:r>
            <a:br>
              <a:rPr lang="en-GB" sz="3200" b="1" dirty="0">
                <a:solidFill>
                  <a:srgbClr val="12445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en-GB" sz="3200" b="1" dirty="0">
                <a:solidFill>
                  <a:srgbClr val="12445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Business Sponsor - £75 </a:t>
            </a:r>
            <a:r>
              <a:rPr lang="en-GB" sz="1200" b="1" dirty="0">
                <a:solidFill>
                  <a:srgbClr val="12445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(20 available)</a:t>
            </a:r>
            <a:endParaRPr lang="en-GB" sz="1200" dirty="0">
              <a:solidFill>
                <a:srgbClr val="124456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C7B6C-4BD0-4663-8057-F309B7765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77653"/>
            <a:ext cx="7886700" cy="2030821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Logo or image on 1000 stickers, to be collected by participants towards completing their passport.</a:t>
            </a:r>
          </a:p>
          <a:p>
            <a:pPr>
              <a:lnSpc>
                <a:spcPct val="12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Acknowledgement on press releases and media opportunities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Logo on Gloucester’s Summer Passport Page on the Visit Gloucester website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Logo on Social Media Advertising </a:t>
            </a:r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54D7B6-9837-4401-80C5-6D44C176DE37}"/>
              </a:ext>
            </a:extLst>
          </p:cNvPr>
          <p:cNvCxnSpPr/>
          <p:nvPr/>
        </p:nvCxnSpPr>
        <p:spPr>
          <a:xfrm>
            <a:off x="721453" y="1619075"/>
            <a:ext cx="8070209" cy="0"/>
          </a:xfrm>
          <a:prstGeom prst="line">
            <a:avLst/>
          </a:prstGeom>
          <a:ln w="19050">
            <a:solidFill>
              <a:srgbClr val="124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C02BFBE-94AE-4FC7-8133-DB14C9B37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4141"/>
            <a:ext cx="9144000" cy="1913859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B4F5A19-C9B4-48AE-86F2-4A4CD347C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78" y="5531812"/>
            <a:ext cx="2204484" cy="9610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BA5B8A-5A06-4D98-A741-A1862BC18D0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 rot="19587995">
            <a:off x="2950493" y="5599184"/>
            <a:ext cx="1058136" cy="45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37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DF53-6390-4528-BDA9-D3915C98A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>
                <a:solidFill>
                  <a:srgbClr val="124456"/>
                </a:solidFill>
                <a:effectLst/>
                <a:latin typeface="Century Gothic"/>
                <a:ea typeface="Calibri" panose="020F0502020204030204" pitchFamily="34" charset="0"/>
              </a:rPr>
              <a:t>Gloucester’s Summer Passport</a:t>
            </a:r>
            <a:br>
              <a:rPr lang="en-GB" sz="3200" b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en-GB" sz="3200" b="1">
                <a:solidFill>
                  <a:srgbClr val="124456"/>
                </a:solidFill>
                <a:effectLst/>
                <a:latin typeface="Century Gothic"/>
                <a:ea typeface="Calibri" panose="020F0502020204030204" pitchFamily="34" charset="0"/>
              </a:rPr>
              <a:t>Grand Prize Draw Sponsor – </a:t>
            </a:r>
            <a:r>
              <a:rPr lang="en-GB" sz="3200" b="1">
                <a:solidFill>
                  <a:srgbClr val="124456"/>
                </a:solidFill>
                <a:latin typeface="Century Gothic"/>
                <a:ea typeface="Calibri" panose="020F0502020204030204" pitchFamily="34" charset="0"/>
              </a:rPr>
              <a:t>£150 </a:t>
            </a:r>
            <a:r>
              <a:rPr lang="en-GB" sz="1100" b="1">
                <a:solidFill>
                  <a:srgbClr val="124456"/>
                </a:solidFill>
                <a:effectLst/>
                <a:latin typeface="Century Gothic"/>
                <a:ea typeface="Calibri" panose="020F0502020204030204" pitchFamily="34" charset="0"/>
              </a:rPr>
              <a:t>(1 available)</a:t>
            </a:r>
            <a:endParaRPr lang="en-GB" sz="3200">
              <a:solidFill>
                <a:srgbClr val="124456"/>
              </a:solidFill>
              <a:effectLst/>
              <a:latin typeface="Century Gothic"/>
              <a:ea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C7B6C-4BD0-4663-8057-F309B7765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77653"/>
            <a:ext cx="7886700" cy="203082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Provide the prize for the Grand Prize Draw, entry is open to anyone who has completed their passport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Acknowledgement on press releases and media opportunities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Logo on Gloucester’s Summer Passport Page on the Visit Gloucester website 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Logo on Social Media Advertising </a:t>
            </a:r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54D7B6-9837-4401-80C5-6D44C176DE37}"/>
              </a:ext>
            </a:extLst>
          </p:cNvPr>
          <p:cNvCxnSpPr/>
          <p:nvPr/>
        </p:nvCxnSpPr>
        <p:spPr>
          <a:xfrm>
            <a:off x="721453" y="1619075"/>
            <a:ext cx="8070209" cy="0"/>
          </a:xfrm>
          <a:prstGeom prst="line">
            <a:avLst/>
          </a:prstGeom>
          <a:ln w="19050">
            <a:solidFill>
              <a:srgbClr val="124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C02BFBE-94AE-4FC7-8133-DB14C9B37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4141"/>
            <a:ext cx="9144000" cy="1913859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B4F5A19-C9B4-48AE-86F2-4A4CD347C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78" y="5531812"/>
            <a:ext cx="2204484" cy="9610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BA5B8A-5A06-4D98-A741-A1862BC18D0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 rot="19587995">
            <a:off x="2919670" y="5578634"/>
            <a:ext cx="1058136" cy="45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0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87583FF6CF044EAD771757A83DF0E6" ma:contentTypeVersion="13" ma:contentTypeDescription="Create a new document." ma:contentTypeScope="" ma:versionID="c17ada75f251ab376a03b1a92bd31c63">
  <xsd:schema xmlns:xsd="http://www.w3.org/2001/XMLSchema" xmlns:xs="http://www.w3.org/2001/XMLSchema" xmlns:p="http://schemas.microsoft.com/office/2006/metadata/properties" xmlns:ns2="6d1484df-5da8-4ef6-a644-41fc79bce3bb" xmlns:ns3="d80491a6-1317-417d-932e-7963269e32b0" targetNamespace="http://schemas.microsoft.com/office/2006/metadata/properties" ma:root="true" ma:fieldsID="426f384470a7bb26e85d8a38db808343" ns2:_="" ns3:_="">
    <xsd:import namespace="6d1484df-5da8-4ef6-a644-41fc79bce3bb"/>
    <xsd:import namespace="d80491a6-1317-417d-932e-7963269e32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1484df-5da8-4ef6-a644-41fc79bce3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0491a6-1317-417d-932e-7963269e32b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43AD86-FAD2-4E88-88F3-9590389D226B}">
  <ds:schemaRefs>
    <ds:schemaRef ds:uri="6d1484df-5da8-4ef6-a644-41fc79bce3bb"/>
    <ds:schemaRef ds:uri="d80491a6-1317-417d-932e-7963269e32b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AA05A4D-FA01-4A1E-A557-DDBD1A1E2D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625495-32E1-4575-9D5D-D328D2126FC1}">
  <ds:schemaRefs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d80491a6-1317-417d-932e-7963269e32b0"/>
    <ds:schemaRef ds:uri="http://purl.org/dc/elements/1.1/"/>
    <ds:schemaRef ds:uri="6d1484df-5da8-4ef6-a644-41fc79bce3bb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13231</TotalTime>
  <Words>610</Words>
  <Application>Microsoft Office PowerPoint</Application>
  <PresentationFormat>On-screen Show (4:3)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Segoe UI</vt:lpstr>
      <vt:lpstr>WordVisiCarriageReturn_MSFontService</vt:lpstr>
      <vt:lpstr>Office Theme</vt:lpstr>
      <vt:lpstr>PowerPoint Presentation</vt:lpstr>
      <vt:lpstr>Gloucester’s Summer Passport </vt:lpstr>
      <vt:lpstr>Gloucester’s Summer Passport </vt:lpstr>
      <vt:lpstr>Gloucester’s Summer Passport </vt:lpstr>
      <vt:lpstr>Gloucester’s Summer Passport </vt:lpstr>
      <vt:lpstr>Gloucester’s Summer Passport Platinum Sponsor - £2,750 (1 available)</vt:lpstr>
      <vt:lpstr>Gloucester’s Summer Passport Gold Sponsor - £2,250 (1 available)</vt:lpstr>
      <vt:lpstr>Gloucester’s Summer Passport Business Sponsor - £75 (20 available)</vt:lpstr>
      <vt:lpstr>Gloucester’s Summer Passport Grand Prize Draw Sponsor – £150 (1 available)</vt:lpstr>
      <vt:lpstr>Gloucester’s Summer Passport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Clay</dc:creator>
  <cp:lastModifiedBy>Zoe Larder</cp:lastModifiedBy>
  <cp:revision>15</cp:revision>
  <cp:lastPrinted>2021-06-23T09:28:11Z</cp:lastPrinted>
  <dcterms:created xsi:type="dcterms:W3CDTF">2021-06-01T14:01:14Z</dcterms:created>
  <dcterms:modified xsi:type="dcterms:W3CDTF">2021-07-01T10:18:59Z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0x010100B487583FF6CF044EAD771757A83DF0E6</vt:lpwstr>
  </property>
</Properties>
</file>